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 Black"/>
      <p:bold r:id="rId18"/>
      <p:boldItalic r:id="rId19"/>
    </p:embeddedFont>
    <p:embeddedFont>
      <p:font typeface="Source Sans Pro SemiBold"/>
      <p:regular r:id="rId20"/>
      <p:bold r:id="rId21"/>
      <p:italic r:id="rId22"/>
      <p:boldItalic r:id="rId23"/>
    </p:embeddedFont>
    <p:embeddedFont>
      <p:font typeface="Source Sans Pro Black"/>
      <p:bold r:id="rId24"/>
      <p:boldItalic r:id="rId25"/>
    </p:embeddedFont>
    <p:embeddedFont>
      <p:font typeface="Source Sans Pr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SansProSemiBold-regular.fntdata"/><Relationship Id="rId22" Type="http://schemas.openxmlformats.org/officeDocument/2006/relationships/font" Target="fonts/SourceSansProSemiBold-italic.fntdata"/><Relationship Id="rId21" Type="http://schemas.openxmlformats.org/officeDocument/2006/relationships/font" Target="fonts/SourceSansProSemiBold-bold.fntdata"/><Relationship Id="rId24" Type="http://schemas.openxmlformats.org/officeDocument/2006/relationships/font" Target="fonts/SourceSansProBlack-bold.fntdata"/><Relationship Id="rId23" Type="http://schemas.openxmlformats.org/officeDocument/2006/relationships/font" Target="fonts/SourceSansProSemi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ourceSansPro-regular.fntdata"/><Relationship Id="rId25" Type="http://schemas.openxmlformats.org/officeDocument/2006/relationships/font" Target="fonts/SourceSansProBlack-boldItalic.fntdata"/><Relationship Id="rId28" Type="http://schemas.openxmlformats.org/officeDocument/2006/relationships/font" Target="fonts/SourceSansPro-italic.fntdata"/><Relationship Id="rId27" Type="http://schemas.openxmlformats.org/officeDocument/2006/relationships/font" Target="fonts/SourceSansPr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SansPr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Black-boldItalic.fntdata"/><Relationship Id="rId18" Type="http://schemas.openxmlformats.org/officeDocument/2006/relationships/font" Target="fonts/RobotoBlack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698fbcbe90_2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698fbcbe90_2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698fbcbe90_2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698fbcbe90_2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698fbcbe90_2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698fbcbe90_2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698fbcbe9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698fbcbe9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698fbcbe90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698fbcbe90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698fbcbe90_2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698fbcbe90_2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698fbcbe90_2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698fbcbe90_2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698fbcbe90_2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698fbcbe90_2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698fbcbe90_2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698fbcbe90_2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698fbcbe90_2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698fbcbe90_2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698fbcbe90_2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698fbcbe90_2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hyperlink" Target="https://github.com/Playzinho/gaia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671550" y="1823725"/>
            <a:ext cx="4352100" cy="159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pt-BR" sz="4800">
                <a:solidFill>
                  <a:srgbClr val="1E2936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Reimagining the OSM.org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1150" y="2419170"/>
            <a:ext cx="3179176" cy="40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671550" y="3418525"/>
            <a:ext cx="165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C4C4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by Gustavo Soares</a:t>
            </a:r>
            <a:endParaRPr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671550" y="4565125"/>
            <a:ext cx="2148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u="sng">
                <a:solidFill>
                  <a:schemeClr val="hlink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  <a:hlinkClick r:id="rId4"/>
              </a:rPr>
              <a:t>https://github.com/Playzinho/gaia</a:t>
            </a:r>
            <a:endParaRPr sz="100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84375"/>
            <a:ext cx="3906300" cy="9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E2936"/>
                </a:solidFill>
                <a:latin typeface="Roboto Black"/>
                <a:ea typeface="Roboto Black"/>
                <a:cs typeface="Roboto Black"/>
                <a:sym typeface="Roboto Black"/>
              </a:rPr>
              <a:t>New Diary Layout</a:t>
            </a:r>
            <a:endParaRPr>
              <a:solidFill>
                <a:srgbClr val="1E2936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538800"/>
            <a:ext cx="3506400" cy="16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Source Sans Pro"/>
              <a:buChar char="●"/>
            </a:pPr>
            <a:r>
              <a:rPr lang="pt-BR" sz="1400">
                <a:solidFill>
                  <a:srgbClr val="4C4C4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Events</a:t>
            </a:r>
            <a:endParaRPr sz="140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Source Sans Pro"/>
              <a:buChar char="●"/>
            </a:pPr>
            <a:r>
              <a:rPr lang="pt-BR" sz="1400">
                <a:solidFill>
                  <a:srgbClr val="4C4C4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Teams</a:t>
            </a:r>
            <a:endParaRPr sz="140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Source Sans Pro"/>
              <a:buChar char="●"/>
            </a:pPr>
            <a:r>
              <a:rPr lang="pt-BR" sz="1400">
                <a:solidFill>
                  <a:srgbClr val="4C4C4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Who is involved</a:t>
            </a:r>
            <a:endParaRPr sz="140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Source Sans Pro"/>
              <a:buChar char="●"/>
            </a:pPr>
            <a:r>
              <a:rPr lang="pt-BR" sz="1400">
                <a:solidFill>
                  <a:srgbClr val="4C4C4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Diaries entries</a:t>
            </a:r>
            <a:endParaRPr sz="140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Source Sans Pro"/>
              <a:buChar char="●"/>
            </a:pPr>
            <a:r>
              <a:rPr lang="pt-BR" sz="1400">
                <a:solidFill>
                  <a:srgbClr val="4C4C4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Customizable</a:t>
            </a:r>
            <a:endParaRPr sz="140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13164" l="-752" r="8984" t="0"/>
          <a:stretch/>
        </p:blipFill>
        <p:spPr>
          <a:xfrm>
            <a:off x="4534275" y="338500"/>
            <a:ext cx="4609725" cy="446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84375"/>
            <a:ext cx="3906300" cy="7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1E2936"/>
                </a:solidFill>
                <a:latin typeface="Roboto Black"/>
                <a:ea typeface="Roboto Black"/>
                <a:cs typeface="Roboto Black"/>
                <a:sym typeface="Roboto Black"/>
              </a:rPr>
              <a:t>Welcome pop-up</a:t>
            </a:r>
            <a:endParaRPr sz="3600">
              <a:solidFill>
                <a:srgbClr val="1E2936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538800"/>
            <a:ext cx="3506400" cy="23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Source Sans Pro"/>
              <a:buChar char="●"/>
            </a:pPr>
            <a:r>
              <a:rPr lang="pt-BR" sz="1400">
                <a:solidFill>
                  <a:srgbClr val="4C4C4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User statistic</a:t>
            </a:r>
            <a:endParaRPr sz="140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Source Sans Pro"/>
              <a:buChar char="●"/>
            </a:pPr>
            <a:r>
              <a:rPr lang="pt-BR" sz="1400">
                <a:solidFill>
                  <a:srgbClr val="4C4C4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Customizable</a:t>
            </a:r>
            <a:endParaRPr sz="140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Source Sans Pro"/>
              <a:buChar char="●"/>
            </a:pPr>
            <a:r>
              <a:rPr lang="pt-BR" sz="1400">
                <a:solidFill>
                  <a:srgbClr val="4C4C4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Social</a:t>
            </a:r>
            <a:endParaRPr sz="140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Source Sans Pro"/>
              <a:buChar char="●"/>
            </a:pPr>
            <a:r>
              <a:rPr lang="pt-BR" sz="1400">
                <a:solidFill>
                  <a:srgbClr val="4C4C4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Gamification</a:t>
            </a:r>
            <a:endParaRPr sz="140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Source Sans Pro"/>
              <a:buChar char="●"/>
            </a:pPr>
            <a:r>
              <a:rPr lang="pt-BR" sz="1400">
                <a:solidFill>
                  <a:srgbClr val="4C4C4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Mordern</a:t>
            </a:r>
            <a:endParaRPr sz="140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26" name="Google Shape;126;p23"/>
          <p:cNvPicPr preferRelativeResize="0"/>
          <p:nvPr/>
        </p:nvPicPr>
        <p:blipFill rotWithShape="1">
          <a:blip r:embed="rId3">
            <a:alphaModFix/>
          </a:blip>
          <a:srcRect b="13695" l="25668" r="27490" t="13688"/>
          <a:stretch/>
        </p:blipFill>
        <p:spPr>
          <a:xfrm>
            <a:off x="4534275" y="338500"/>
            <a:ext cx="4609725" cy="446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84375"/>
            <a:ext cx="3906300" cy="7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1E2936"/>
                </a:solidFill>
                <a:latin typeface="Roboto Black"/>
                <a:ea typeface="Roboto Black"/>
                <a:cs typeface="Roboto Black"/>
                <a:sym typeface="Roboto Black"/>
              </a:rPr>
              <a:t>And more…</a:t>
            </a:r>
            <a:endParaRPr sz="3600">
              <a:solidFill>
                <a:srgbClr val="1E2936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538800"/>
            <a:ext cx="3506400" cy="23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Source Sans Pro"/>
              <a:buChar char="●"/>
            </a:pPr>
            <a:r>
              <a:rPr lang="pt-BR" sz="1400">
                <a:solidFill>
                  <a:srgbClr val="4C4C4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Project Page</a:t>
            </a:r>
            <a:endParaRPr sz="140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Source Sans Pro"/>
              <a:buChar char="●"/>
            </a:pPr>
            <a:r>
              <a:rPr lang="pt-BR" sz="1400">
                <a:solidFill>
                  <a:srgbClr val="4C4C4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New Login page</a:t>
            </a:r>
            <a:endParaRPr sz="140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Source Sans Pro"/>
              <a:buChar char="●"/>
            </a:pPr>
            <a:r>
              <a:rPr lang="pt-BR" sz="1400">
                <a:solidFill>
                  <a:srgbClr val="4C4C4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Integration</a:t>
            </a:r>
            <a:endParaRPr sz="140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Source Sans Pro"/>
              <a:buChar char="●"/>
            </a:pPr>
            <a:r>
              <a:rPr lang="pt-BR" sz="1400">
                <a:solidFill>
                  <a:srgbClr val="4C4C4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Gamification</a:t>
            </a:r>
            <a:endParaRPr sz="140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Source Sans Pro"/>
              <a:buChar char="●"/>
            </a:pPr>
            <a:r>
              <a:rPr lang="pt-BR" sz="1400">
                <a:solidFill>
                  <a:srgbClr val="4C4C4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New home page</a:t>
            </a:r>
            <a:endParaRPr sz="140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84375"/>
            <a:ext cx="3906300" cy="7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1E2936"/>
                </a:solidFill>
                <a:latin typeface="Roboto Black"/>
                <a:ea typeface="Roboto Black"/>
                <a:cs typeface="Roboto Black"/>
                <a:sym typeface="Roboto Black"/>
              </a:rPr>
              <a:t>OSM.org Now</a:t>
            </a:r>
            <a:endParaRPr sz="3600">
              <a:solidFill>
                <a:srgbClr val="1E2936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538800"/>
            <a:ext cx="3506400" cy="23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Source Sans Pro"/>
              <a:buChar char="●"/>
            </a:pPr>
            <a:r>
              <a:rPr lang="pt-BR" sz="1400">
                <a:solidFill>
                  <a:srgbClr val="4C4C4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 dated</a:t>
            </a:r>
            <a:endParaRPr sz="140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Source Sans Pro"/>
              <a:buChar char="●"/>
            </a:pPr>
            <a:r>
              <a:rPr lang="pt-BR" sz="1400">
                <a:solidFill>
                  <a:srgbClr val="4C4C4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inflexible design</a:t>
            </a:r>
            <a:endParaRPr sz="140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Source Sans Pro"/>
              <a:buChar char="●"/>
            </a:pPr>
            <a:r>
              <a:rPr lang="pt-BR" sz="1400">
                <a:solidFill>
                  <a:srgbClr val="4C4C4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Does not support group creation</a:t>
            </a:r>
            <a:endParaRPr sz="140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Source Sans Pro"/>
              <a:buChar char="●"/>
            </a:pPr>
            <a:r>
              <a:rPr lang="pt-BR" sz="1400">
                <a:solidFill>
                  <a:srgbClr val="4C4C4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It does not make it easy to meet new mappers or communities</a:t>
            </a:r>
            <a:endParaRPr sz="140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0" l="0" r="47589" t="0"/>
          <a:stretch/>
        </p:blipFill>
        <p:spPr>
          <a:xfrm>
            <a:off x="4534275" y="338500"/>
            <a:ext cx="4609723" cy="446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0" l="7868" r="23294" t="0"/>
          <a:stretch/>
        </p:blipFill>
        <p:spPr>
          <a:xfrm>
            <a:off x="4534275" y="338500"/>
            <a:ext cx="4609725" cy="446649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1702075"/>
            <a:ext cx="4260300" cy="15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1E2936"/>
                </a:solidFill>
                <a:latin typeface="Roboto Black"/>
                <a:ea typeface="Roboto Black"/>
                <a:cs typeface="Roboto Black"/>
                <a:sym typeface="Roboto Black"/>
              </a:rPr>
              <a:t>OSM.org is a problem Design</a:t>
            </a:r>
            <a:endParaRPr sz="3600">
              <a:solidFill>
                <a:srgbClr val="1E2936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84375"/>
            <a:ext cx="3906300" cy="7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1E2936"/>
                </a:solidFill>
                <a:latin typeface="Roboto Black"/>
                <a:ea typeface="Roboto Black"/>
                <a:cs typeface="Roboto Black"/>
                <a:sym typeface="Roboto Black"/>
              </a:rPr>
              <a:t>New user profile</a:t>
            </a:r>
            <a:endParaRPr sz="3600">
              <a:solidFill>
                <a:srgbClr val="1E2936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538800"/>
            <a:ext cx="3506400" cy="23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Source Sans Pro"/>
              <a:buChar char="●"/>
            </a:pPr>
            <a:r>
              <a:rPr lang="pt-BR" sz="1400">
                <a:solidFill>
                  <a:srgbClr val="4C4C4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User s</a:t>
            </a:r>
            <a:r>
              <a:rPr lang="pt-BR" sz="1400">
                <a:solidFill>
                  <a:srgbClr val="4C4C4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tatistic</a:t>
            </a:r>
            <a:endParaRPr sz="140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Source Sans Pro"/>
              <a:buChar char="●"/>
            </a:pPr>
            <a:r>
              <a:rPr lang="pt-BR" sz="1400">
                <a:solidFill>
                  <a:srgbClr val="4C4C4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Customizable</a:t>
            </a:r>
            <a:endParaRPr sz="140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Source Sans Pro"/>
              <a:buChar char="●"/>
            </a:pPr>
            <a:r>
              <a:rPr lang="pt-BR" sz="1400">
                <a:solidFill>
                  <a:srgbClr val="4C4C4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Social</a:t>
            </a:r>
            <a:endParaRPr sz="140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Source Sans Pro"/>
              <a:buChar char="●"/>
            </a:pPr>
            <a:r>
              <a:rPr lang="pt-BR" sz="1400">
                <a:solidFill>
                  <a:srgbClr val="4C4C4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Gamification</a:t>
            </a:r>
            <a:endParaRPr sz="140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Source Sans Pro"/>
              <a:buChar char="●"/>
            </a:pPr>
            <a:r>
              <a:rPr lang="pt-BR" sz="1400">
                <a:solidFill>
                  <a:srgbClr val="4C4C4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Mordern</a:t>
            </a:r>
            <a:endParaRPr sz="140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0" l="4446" r="11815" t="4443"/>
          <a:stretch/>
        </p:blipFill>
        <p:spPr>
          <a:xfrm>
            <a:off x="4534275" y="338500"/>
            <a:ext cx="4609725" cy="446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84375"/>
            <a:ext cx="3906300" cy="7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1E2936"/>
                </a:solidFill>
                <a:latin typeface="Roboto Black"/>
                <a:ea typeface="Roboto Black"/>
                <a:cs typeface="Roboto Black"/>
                <a:sym typeface="Roboto Black"/>
              </a:rPr>
              <a:t>User statistics</a:t>
            </a:r>
            <a:endParaRPr sz="3600">
              <a:solidFill>
                <a:srgbClr val="1E2936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5971600" y="2053579"/>
            <a:ext cx="2449500" cy="6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100">
                <a:solidFill>
                  <a:srgbClr val="4C4C4C"/>
                </a:solidFill>
              </a:rPr>
              <a:t>No need to add an external link in your Bio now OSM.org shows your stats</a:t>
            </a:r>
            <a:endParaRPr sz="140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b="55682" l="28422" r="28427" t="28112"/>
          <a:stretch/>
        </p:blipFill>
        <p:spPr>
          <a:xfrm>
            <a:off x="311699" y="1511361"/>
            <a:ext cx="5398902" cy="172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84375"/>
            <a:ext cx="3906300" cy="7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1E2936"/>
                </a:solidFill>
                <a:latin typeface="Roboto Black"/>
                <a:ea typeface="Roboto Black"/>
                <a:cs typeface="Roboto Black"/>
                <a:sym typeface="Roboto Black"/>
              </a:rPr>
              <a:t>User </a:t>
            </a:r>
            <a:r>
              <a:rPr lang="pt-BR" sz="3600">
                <a:solidFill>
                  <a:srgbClr val="1E2936"/>
                </a:solidFill>
                <a:latin typeface="Roboto Black"/>
                <a:ea typeface="Roboto Black"/>
                <a:cs typeface="Roboto Black"/>
                <a:sym typeface="Roboto Black"/>
              </a:rPr>
              <a:t>activity</a:t>
            </a:r>
            <a:endParaRPr sz="3600">
              <a:solidFill>
                <a:srgbClr val="1E2936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5933550" y="2285992"/>
            <a:ext cx="2449500" cy="6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100">
                <a:solidFill>
                  <a:srgbClr val="4C4C4C"/>
                </a:solidFill>
              </a:rPr>
              <a:t>A way to identify where the mapper is most active and its latest edits</a:t>
            </a:r>
            <a:endParaRPr sz="140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35514" l="28422" r="28427" t="43905"/>
          <a:stretch/>
        </p:blipFill>
        <p:spPr>
          <a:xfrm>
            <a:off x="311700" y="1511347"/>
            <a:ext cx="5398902" cy="21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84375"/>
            <a:ext cx="3906300" cy="9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E2936"/>
                </a:solidFill>
                <a:latin typeface="Roboto Black"/>
                <a:ea typeface="Roboto Black"/>
                <a:cs typeface="Roboto Black"/>
                <a:sym typeface="Roboto Black"/>
              </a:rPr>
              <a:t>Introducing Organiza</a:t>
            </a:r>
            <a:r>
              <a:rPr lang="pt-BR">
                <a:solidFill>
                  <a:srgbClr val="1E2936"/>
                </a:solidFill>
                <a:latin typeface="Roboto Black"/>
                <a:ea typeface="Roboto Black"/>
                <a:cs typeface="Roboto Black"/>
                <a:sym typeface="Roboto Black"/>
              </a:rPr>
              <a:t>tions</a:t>
            </a:r>
            <a:r>
              <a:rPr lang="pt-BR">
                <a:solidFill>
                  <a:srgbClr val="1E2936"/>
                </a:solidFill>
                <a:latin typeface="Roboto Black"/>
                <a:ea typeface="Roboto Black"/>
                <a:cs typeface="Roboto Black"/>
                <a:sym typeface="Roboto Black"/>
              </a:rPr>
              <a:t> Profiles</a:t>
            </a:r>
            <a:endParaRPr>
              <a:solidFill>
                <a:srgbClr val="1E2936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538800"/>
            <a:ext cx="3506400" cy="16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Source Sans Pro"/>
              <a:buChar char="●"/>
            </a:pPr>
            <a:r>
              <a:rPr lang="pt-BR" sz="1400">
                <a:solidFill>
                  <a:srgbClr val="4C4C4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Events</a:t>
            </a:r>
            <a:endParaRPr sz="140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Source Sans Pro"/>
              <a:buChar char="●"/>
            </a:pPr>
            <a:r>
              <a:rPr lang="pt-BR" sz="1400">
                <a:solidFill>
                  <a:srgbClr val="4C4C4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Teams</a:t>
            </a:r>
            <a:endParaRPr sz="140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Source Sans Pro"/>
              <a:buChar char="●"/>
            </a:pPr>
            <a:r>
              <a:rPr lang="pt-BR" sz="1400">
                <a:solidFill>
                  <a:srgbClr val="4C4C4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Who is involved</a:t>
            </a:r>
            <a:endParaRPr sz="140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Source Sans Pro"/>
              <a:buChar char="●"/>
            </a:pPr>
            <a:r>
              <a:rPr lang="pt-BR" sz="1400">
                <a:solidFill>
                  <a:srgbClr val="4C4C4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Diaries entries</a:t>
            </a:r>
            <a:endParaRPr sz="140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Source Sans Pro"/>
              <a:buChar char="●"/>
            </a:pPr>
            <a:r>
              <a:rPr lang="pt-BR" sz="1400">
                <a:solidFill>
                  <a:srgbClr val="4C4C4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Customizable</a:t>
            </a:r>
            <a:endParaRPr sz="140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 rotWithShape="1">
          <a:blip r:embed="rId3">
            <a:alphaModFix/>
          </a:blip>
          <a:srcRect b="13467" l="17400" r="15467" t="9927"/>
          <a:stretch/>
        </p:blipFill>
        <p:spPr>
          <a:xfrm>
            <a:off x="4534275" y="338500"/>
            <a:ext cx="4609725" cy="446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84375"/>
            <a:ext cx="3906300" cy="7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1E2936"/>
                </a:solidFill>
                <a:latin typeface="Roboto Black"/>
                <a:ea typeface="Roboto Black"/>
                <a:cs typeface="Roboto Black"/>
                <a:sym typeface="Roboto Black"/>
              </a:rPr>
              <a:t>Events</a:t>
            </a:r>
            <a:endParaRPr sz="3600">
              <a:solidFill>
                <a:srgbClr val="1E2936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4218000" y="2253301"/>
            <a:ext cx="24285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100">
                <a:solidFill>
                  <a:srgbClr val="4C4C4C"/>
                </a:solidFill>
              </a:rPr>
              <a:t>Create mapping or training events directly from OSM.org</a:t>
            </a:r>
            <a:endParaRPr sz="140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2750" y="901999"/>
            <a:ext cx="3726200" cy="403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84375"/>
            <a:ext cx="3906300" cy="7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1E2936"/>
                </a:solidFill>
                <a:latin typeface="Roboto Black"/>
                <a:ea typeface="Roboto Black"/>
                <a:cs typeface="Roboto Black"/>
                <a:sym typeface="Roboto Black"/>
              </a:rPr>
              <a:t>Teams</a:t>
            </a:r>
            <a:endParaRPr sz="3600">
              <a:solidFill>
                <a:srgbClr val="1E2936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5939900" y="2220701"/>
            <a:ext cx="23874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100">
                <a:solidFill>
                  <a:srgbClr val="4C4C4C"/>
                </a:solidFill>
              </a:rPr>
              <a:t>Organize your teams and who participates</a:t>
            </a:r>
            <a:endParaRPr sz="1400">
              <a:solidFill>
                <a:srgbClr val="4C4C4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12" name="Google Shape;112;p21"/>
          <p:cNvPicPr preferRelativeResize="0"/>
          <p:nvPr/>
        </p:nvPicPr>
        <p:blipFill rotWithShape="1">
          <a:blip r:embed="rId3">
            <a:alphaModFix/>
          </a:blip>
          <a:srcRect b="26795" l="28813" r="28549" t="47909"/>
          <a:stretch/>
        </p:blipFill>
        <p:spPr>
          <a:xfrm>
            <a:off x="770475" y="1297025"/>
            <a:ext cx="4614026" cy="2324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